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63" r:id="rId4"/>
    <p:sldId id="264" r:id="rId5"/>
    <p:sldId id="258" r:id="rId6"/>
    <p:sldId id="259" r:id="rId7"/>
    <p:sldId id="260" r:id="rId8"/>
    <p:sldId id="261" r:id="rId9"/>
    <p:sldId id="262" r:id="rId10"/>
    <p:sldId id="265" r:id="rId11"/>
    <p:sldId id="266" r:id="rId12"/>
    <p:sldId id="267" r:id="rId1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3" d="100"/>
          <a:sy n="113" d="100"/>
        </p:scale>
        <p:origin x="372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761999"/>
            <a:ext cx="9141619" cy="533400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9270263" y="761999"/>
            <a:ext cx="2925318" cy="5334001"/>
          </a:xfrm>
          <a:prstGeom prst="rect">
            <a:avLst/>
          </a:prstGeom>
          <a:solidFill>
            <a:srgbClr val="C8C8C8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69848" y="1298448"/>
            <a:ext cx="7315200" cy="3255264"/>
          </a:xfrm>
        </p:spPr>
        <p:txBody>
          <a:bodyPr anchor="b">
            <a:normAutofit/>
          </a:bodyPr>
          <a:lstStyle>
            <a:lvl1pPr algn="l">
              <a:defRPr sz="5900" spc="-100" baseline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15" y="4670246"/>
            <a:ext cx="7315200" cy="914400"/>
          </a:xfrm>
        </p:spPr>
        <p:txBody>
          <a:bodyPr anchor="t">
            <a:normAutofit/>
          </a:bodyPr>
          <a:lstStyle>
            <a:lvl1pPr marL="0" indent="0" algn="l">
              <a:buNone/>
              <a:defRPr sz="2200" cap="none" spc="0" baseline="0">
                <a:solidFill>
                  <a:schemeClr val="accent1">
                    <a:lumMod val="20000"/>
                    <a:lumOff val="80000"/>
                  </a:schemeClr>
                </a:solidFill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883C1B-CE50-45E0-AB92-6EEAF2FD1E13}" type="datetimeFigureOut">
              <a:rPr lang="ru-RU" smtClean="0"/>
              <a:t>19.11.2024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4CF3CF-1903-414E-9B6B-2A62015B4A3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864779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883C1B-CE50-45E0-AB92-6EEAF2FD1E13}" type="datetimeFigureOut">
              <a:rPr lang="ru-RU" smtClean="0"/>
              <a:t>19.11.2024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4CF3CF-1903-414E-9B6B-2A62015B4A3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9115999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381000" y="990600"/>
            <a:ext cx="2819400" cy="49530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867912" y="868680"/>
            <a:ext cx="7315200" cy="512064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883C1B-CE50-45E0-AB92-6EEAF2FD1E13}" type="datetimeFigureOut">
              <a:rPr lang="ru-RU" smtClean="0"/>
              <a:t>19.11.2024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4CF3CF-1903-414E-9B6B-2A62015B4A3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94969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883C1B-CE50-45E0-AB92-6EEAF2FD1E13}" type="datetimeFigureOut">
              <a:rPr lang="ru-RU" smtClean="0"/>
              <a:t>19.11.2024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4CF3CF-1903-414E-9B6B-2A62015B4A3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921600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67912" y="1298448"/>
            <a:ext cx="7315200" cy="3255264"/>
          </a:xfrm>
        </p:spPr>
        <p:txBody>
          <a:bodyPr anchor="b">
            <a:normAutofit/>
          </a:bodyPr>
          <a:lstStyle>
            <a:lvl1pPr>
              <a:defRPr sz="5900" b="0" spc="-1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86200" y="4672584"/>
            <a:ext cx="7315200" cy="914400"/>
          </a:xfrm>
        </p:spPr>
        <p:txBody>
          <a:bodyPr anchor="t">
            <a:normAutofit/>
          </a:bodyPr>
          <a:lstStyle>
            <a:lvl1pPr marL="0" indent="0">
              <a:buNone/>
              <a:defRPr sz="2200" cap="none" spc="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883C1B-CE50-45E0-AB92-6EEAF2FD1E13}" type="datetimeFigureOut">
              <a:rPr lang="ru-RU" smtClean="0"/>
              <a:t>19.11.2024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4CF3CF-1903-414E-9B6B-2A62015B4A3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586085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867912" y="868680"/>
            <a:ext cx="3474720" cy="5120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818120" y="868680"/>
            <a:ext cx="3474720" cy="5120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883C1B-CE50-45E0-AB92-6EEAF2FD1E13}" type="datetimeFigureOut">
              <a:rPr lang="ru-RU" smtClean="0"/>
              <a:t>19.11.2024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4CF3CF-1903-414E-9B6B-2A62015B4A3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434522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67912" y="1023586"/>
            <a:ext cx="3474720" cy="807720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20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67912" y="1930936"/>
            <a:ext cx="3474720" cy="402336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818463" y="1023586"/>
            <a:ext cx="3474720" cy="813171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20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818463" y="1930936"/>
            <a:ext cx="3474720" cy="402336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883C1B-CE50-45E0-AB92-6EEAF2FD1E13}" type="datetimeFigureOut">
              <a:rPr lang="ru-RU" smtClean="0"/>
              <a:t>19.11.2024</a:t>
            </a:fld>
            <a:endParaRPr lang="ru-RU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4CF3CF-1903-414E-9B6B-2A62015B4A3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032220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883C1B-CE50-45E0-AB92-6EEAF2FD1E13}" type="datetimeFigureOut">
              <a:rPr lang="ru-RU" smtClean="0"/>
              <a:t>19.11.2024</a:t>
            </a:fld>
            <a:endParaRPr lang="ru-RU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4CF3CF-1903-414E-9B6B-2A62015B4A3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685013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883C1B-CE50-45E0-AB92-6EEAF2FD1E13}" type="datetimeFigureOut">
              <a:rPr lang="ru-RU" smtClean="0"/>
              <a:t>19.11.2024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4CF3CF-1903-414E-9B6B-2A62015B4A3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099928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6032" y="1143000"/>
            <a:ext cx="2834640" cy="2377440"/>
          </a:xfrm>
        </p:spPr>
        <p:txBody>
          <a:bodyPr anchor="b">
            <a:normAutofit/>
          </a:bodyPr>
          <a:lstStyle>
            <a:lvl1pPr>
              <a:defRPr sz="3200" b="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67912" y="868680"/>
            <a:ext cx="7315200" cy="5120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6032" y="3494176"/>
            <a:ext cx="2834640" cy="2321990"/>
          </a:xfrm>
        </p:spPr>
        <p:txBody>
          <a:bodyPr anchor="t">
            <a:normAutofit/>
          </a:bodyPr>
          <a:lstStyle>
            <a:lvl1pPr marL="0" indent="0">
              <a:lnSpc>
                <a:spcPct val="100000"/>
              </a:lnSpc>
              <a:buNone/>
              <a:defRPr sz="14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883C1B-CE50-45E0-AB92-6EEAF2FD1E13}" type="datetimeFigureOut">
              <a:rPr lang="ru-RU" smtClean="0"/>
              <a:t>19.11.2024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4CF3CF-1903-414E-9B6B-2A62015B4A3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540692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6032" y="1143000"/>
            <a:ext cx="2834640" cy="2377440"/>
          </a:xfrm>
        </p:spPr>
        <p:txBody>
          <a:bodyPr anchor="b">
            <a:normAutofit/>
          </a:bodyPr>
          <a:lstStyle>
            <a:lvl1pPr>
              <a:defRPr sz="32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570644" y="767419"/>
            <a:ext cx="8115230" cy="5330952"/>
          </a:xfrm>
          <a:solidFill>
            <a:schemeClr val="bg1">
              <a:lumMod val="75000"/>
            </a:schemeClr>
          </a:solidFill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6032" y="3493008"/>
            <a:ext cx="2834640" cy="2322576"/>
          </a:xfrm>
        </p:spPr>
        <p:txBody>
          <a:bodyPr anchor="t">
            <a:normAutofit/>
          </a:bodyPr>
          <a:lstStyle>
            <a:lvl1pPr marL="0" indent="0">
              <a:lnSpc>
                <a:spcPct val="100000"/>
              </a:lnSpc>
              <a:buNone/>
              <a:defRPr sz="14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883C1B-CE50-45E0-AB92-6EEAF2FD1E13}" type="datetimeFigureOut">
              <a:rPr lang="ru-RU" smtClean="0"/>
              <a:t>19.11.2024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>
          <a:xfrm>
            <a:off x="3499101" y="6356350"/>
            <a:ext cx="5911517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4CF3CF-1903-414E-9B6B-2A62015B4A3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545262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758952"/>
            <a:ext cx="3443590" cy="533095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2919" y="1123837"/>
            <a:ext cx="2947482" cy="460118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8" name="Rectangle 37"/>
          <p:cNvSpPr/>
          <p:nvPr/>
        </p:nvSpPr>
        <p:spPr>
          <a:xfrm>
            <a:off x="11815864" y="758952"/>
            <a:ext cx="384048" cy="5330952"/>
          </a:xfrm>
          <a:prstGeom prst="rect">
            <a:avLst/>
          </a:prstGeom>
          <a:solidFill>
            <a:srgbClr val="C8C8C8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69268" y="864108"/>
            <a:ext cx="7315200" cy="512064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62465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D7883C1B-CE50-45E0-AB92-6EEAF2FD1E13}" type="datetimeFigureOut">
              <a:rPr lang="ru-RU" smtClean="0"/>
              <a:t>19.11.2024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869268" y="6356350"/>
            <a:ext cx="59115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634135" y="6356350"/>
            <a:ext cx="153092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/>
                </a:solidFill>
              </a:defRPr>
            </a:lvl1pPr>
          </a:lstStyle>
          <a:p>
            <a:fld id="{844CF3CF-1903-414E-9B6B-2A62015B4A3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816857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 spc="-60" baseline="0">
          <a:solidFill>
            <a:srgbClr val="FFFFFF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lnSpc>
          <a:spcPct val="90000"/>
        </a:lnSpc>
        <a:spcBef>
          <a:spcPts val="1200"/>
        </a:spcBef>
        <a:buClr>
          <a:schemeClr val="accent1"/>
        </a:buClr>
        <a:buFont typeface="Wingdings 2" pitchFamily="18" charset="2"/>
        <a:buChar char=""/>
        <a:defRPr sz="20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1pPr>
      <a:lvl2pPr marL="685800" indent="-18288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1143000" indent="-18288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6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600200" indent="-18288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2057400" indent="-18288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&#1076;&#1074;&#1086;&#1088;&#1077;&#1094;22.&#1088;&#1092;/&#1087;&#1086;&#1083;&#1086;&#1078;&#1077;&#1085;&#1080;&#1103;&#1087;&#1088;&#1080;&#1082;&#1072;&#1079;&#1099;&#1087;&#1080;&#1089;&#1100;&#1084;&#1072;/" TargetMode="External"/><Relationship Id="rId2" Type="http://schemas.openxmlformats.org/officeDocument/2006/relationships/hyperlink" Target="https://clck.ru/3EXsWm" TargetMode="Externa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hyperlink" Target="https://clck.ru/3EfhgZ" TargetMode="Externa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hyperlink" Target="https://&#1076;&#1074;&#1086;&#1088;&#1077;&#1094;22.&#1088;&#1092;/&#1087;&#1086;&#1083;&#1086;&#1078;&#1077;&#1085;&#1080;&#1103;&#1087;&#1088;&#1080;&#1082;&#1072;&#1079;&#1099;&#1087;&#1080;&#1089;&#1100;&#1084;&#1072;/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2.jpeg"/><Relationship Id="rId7" Type="http://schemas.openxmlformats.org/officeDocument/2006/relationships/image" Target="../media/image6.jpg"/><Relationship Id="rId12" Type="http://schemas.openxmlformats.org/officeDocument/2006/relationships/image" Target="../media/image11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eg"/><Relationship Id="rId11" Type="http://schemas.openxmlformats.org/officeDocument/2006/relationships/image" Target="../media/image10.jpeg"/><Relationship Id="rId5" Type="http://schemas.openxmlformats.org/officeDocument/2006/relationships/image" Target="../media/image4.jpeg"/><Relationship Id="rId10" Type="http://schemas.openxmlformats.org/officeDocument/2006/relationships/image" Target="../media/image9.jpeg"/><Relationship Id="rId4" Type="http://schemas.openxmlformats.org/officeDocument/2006/relationships/image" Target="../media/image3.jpg"/><Relationship Id="rId9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eg"/><Relationship Id="rId3" Type="http://schemas.openxmlformats.org/officeDocument/2006/relationships/image" Target="../media/image13.jpg"/><Relationship Id="rId7" Type="http://schemas.openxmlformats.org/officeDocument/2006/relationships/image" Target="../media/image17.jpeg"/><Relationship Id="rId12" Type="http://schemas.openxmlformats.org/officeDocument/2006/relationships/image" Target="../media/image22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jpg"/><Relationship Id="rId11" Type="http://schemas.openxmlformats.org/officeDocument/2006/relationships/image" Target="../media/image21.jpeg"/><Relationship Id="rId5" Type="http://schemas.openxmlformats.org/officeDocument/2006/relationships/image" Target="../media/image15.jpeg"/><Relationship Id="rId10" Type="http://schemas.openxmlformats.org/officeDocument/2006/relationships/image" Target="../media/image20.jpeg"/><Relationship Id="rId4" Type="http://schemas.openxmlformats.org/officeDocument/2006/relationships/image" Target="../media/image14.jpg"/><Relationship Id="rId9" Type="http://schemas.openxmlformats.org/officeDocument/2006/relationships/image" Target="../media/image19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hyperlink" Target="https://clck.ru/3EhABw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37067" y="986896"/>
            <a:ext cx="9652000" cy="2387600"/>
          </a:xfrm>
        </p:spPr>
        <p:txBody>
          <a:bodyPr>
            <a:noAutofit/>
          </a:bodyPr>
          <a:lstStyle/>
          <a:p>
            <a:r>
              <a:rPr lang="ru-RU" sz="4000" dirty="0" smtClean="0"/>
              <a:t>Профилактическая работа </a:t>
            </a:r>
            <a:br>
              <a:rPr lang="ru-RU" sz="4000" dirty="0" smtClean="0"/>
            </a:br>
            <a:r>
              <a:rPr lang="ru-RU" sz="4000" dirty="0" smtClean="0"/>
              <a:t>по безопасности дорожного движения </a:t>
            </a:r>
            <a:br>
              <a:rPr lang="ru-RU" sz="4000" dirty="0" smtClean="0"/>
            </a:br>
            <a:r>
              <a:rPr lang="ru-RU" sz="4000" dirty="0" smtClean="0"/>
              <a:t>в образовательных организациях</a:t>
            </a:r>
            <a:br>
              <a:rPr lang="ru-RU" sz="4000" dirty="0" smtClean="0"/>
            </a:br>
            <a:r>
              <a:rPr lang="ru-RU" sz="4000" dirty="0" smtClean="0"/>
              <a:t> Алтайского края</a:t>
            </a:r>
            <a:endParaRPr lang="ru-RU" sz="4000" dirty="0"/>
          </a:p>
        </p:txBody>
      </p:sp>
      <p:sp>
        <p:nvSpPr>
          <p:cNvPr id="4" name="TextBox 3"/>
          <p:cNvSpPr txBox="1"/>
          <p:nvPr/>
        </p:nvSpPr>
        <p:spPr>
          <a:xfrm>
            <a:off x="550333" y="5469467"/>
            <a:ext cx="12064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19.11.2024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51968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/>
              <a:t>Краевой конкурс «ПДД-правила жизни</a:t>
            </a:r>
            <a:r>
              <a:rPr lang="ru-RU" b="1" i="1" dirty="0" smtClean="0"/>
              <a:t>»</a:t>
            </a:r>
            <a:r>
              <a:rPr lang="ru-RU" b="1" i="1" dirty="0"/>
              <a:t/>
            </a:r>
            <a:br>
              <a:rPr lang="ru-RU" b="1" i="1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39068" y="931841"/>
            <a:ext cx="7222066" cy="5291159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ru-RU" b="1" i="1" dirty="0" smtClean="0"/>
              <a:t>12.11-28.12.2024</a:t>
            </a:r>
          </a:p>
          <a:p>
            <a:r>
              <a:rPr lang="ru-RU" b="1" dirty="0"/>
              <a:t>Номинация 1.1. «</a:t>
            </a:r>
            <a:r>
              <a:rPr lang="ru-RU" i="1" dirty="0"/>
              <a:t>Визитная карточка учреждения»</a:t>
            </a:r>
            <a:endParaRPr lang="ru-RU" dirty="0"/>
          </a:p>
          <a:p>
            <a:r>
              <a:rPr lang="ru-RU" b="1" dirty="0"/>
              <a:t>Номинация 1.2.</a:t>
            </a:r>
            <a:r>
              <a:rPr lang="ru-RU" dirty="0"/>
              <a:t> </a:t>
            </a:r>
            <a:r>
              <a:rPr lang="ru-RU" i="1" dirty="0"/>
              <a:t>«Блог ЮИД»</a:t>
            </a:r>
            <a:endParaRPr lang="ru-RU" dirty="0"/>
          </a:p>
          <a:p>
            <a:r>
              <a:rPr lang="ru-RU" b="1" dirty="0"/>
              <a:t>Номинация 1.3. </a:t>
            </a:r>
            <a:r>
              <a:rPr lang="ru-RU" i="1" dirty="0"/>
              <a:t>«Сайт учебно-методического центра по обучению детей безопасному поведению на дорогах»</a:t>
            </a:r>
            <a:endParaRPr lang="ru-RU" dirty="0"/>
          </a:p>
          <a:p>
            <a:r>
              <a:rPr lang="ru-RU" b="1" dirty="0"/>
              <a:t>Номинация 1.4</a:t>
            </a:r>
            <a:r>
              <a:rPr lang="ru-RU" dirty="0"/>
              <a:t>. </a:t>
            </a:r>
            <a:r>
              <a:rPr lang="ru-RU" i="1" dirty="0"/>
              <a:t>«Обучаемся, играя».</a:t>
            </a:r>
            <a:r>
              <a:rPr lang="ru-RU" dirty="0"/>
              <a:t> </a:t>
            </a:r>
          </a:p>
          <a:p>
            <a:r>
              <a:rPr lang="ru-RU" b="1" dirty="0"/>
              <a:t>Номинация 1.5. </a:t>
            </a:r>
            <a:r>
              <a:rPr lang="ru-RU" i="1" dirty="0"/>
              <a:t> «Все вместе – за безопасность на дорогах!»</a:t>
            </a:r>
            <a:r>
              <a:rPr lang="ru-RU" dirty="0"/>
              <a:t> </a:t>
            </a:r>
          </a:p>
          <a:p>
            <a:r>
              <a:rPr lang="ru-RU" b="1" dirty="0"/>
              <a:t>Номинация 1.6. </a:t>
            </a:r>
            <a:r>
              <a:rPr lang="ru-RU" i="1" dirty="0"/>
              <a:t> «Пространство безопасности»</a:t>
            </a:r>
            <a:r>
              <a:rPr lang="ru-RU" dirty="0"/>
              <a:t> </a:t>
            </a:r>
          </a:p>
          <a:p>
            <a:r>
              <a:rPr lang="ru-RU" b="1" dirty="0"/>
              <a:t>Номинация 1.7. </a:t>
            </a:r>
            <a:r>
              <a:rPr lang="ru-RU" i="1" dirty="0"/>
              <a:t> «Музей ЮИД»</a:t>
            </a:r>
            <a:r>
              <a:rPr lang="ru-RU" dirty="0"/>
              <a:t> </a:t>
            </a:r>
          </a:p>
          <a:p>
            <a:r>
              <a:rPr lang="ru-RU" b="1" dirty="0"/>
              <a:t>Номинация 2.1. «</a:t>
            </a:r>
            <a:r>
              <a:rPr lang="ru-RU" i="1" dirty="0"/>
              <a:t>Рисунок»</a:t>
            </a:r>
            <a:r>
              <a:rPr lang="ru-RU" dirty="0"/>
              <a:t> </a:t>
            </a:r>
          </a:p>
          <a:p>
            <a:r>
              <a:rPr lang="ru-RU" b="1" dirty="0"/>
              <a:t>Номинация 2.2.</a:t>
            </a:r>
            <a:r>
              <a:rPr lang="ru-RU" dirty="0"/>
              <a:t> «</a:t>
            </a:r>
            <a:r>
              <a:rPr lang="ru-RU" i="1" dirty="0"/>
              <a:t>Плакат» </a:t>
            </a:r>
            <a:endParaRPr lang="ru-RU" dirty="0"/>
          </a:p>
          <a:p>
            <a:r>
              <a:rPr lang="ru-RU" b="1" dirty="0"/>
              <a:t>Номинация 2.3. «</a:t>
            </a:r>
            <a:r>
              <a:rPr lang="ru-RU" i="1" dirty="0"/>
              <a:t>Поделка»</a:t>
            </a:r>
            <a:r>
              <a:rPr lang="ru-RU" dirty="0"/>
              <a:t> </a:t>
            </a:r>
          </a:p>
          <a:p>
            <a:r>
              <a:rPr lang="ru-RU" b="1" dirty="0"/>
              <a:t>Номинация 2.4. «</a:t>
            </a:r>
            <a:r>
              <a:rPr lang="ru-RU" i="1" dirty="0" err="1"/>
              <a:t>Видеоработа</a:t>
            </a:r>
            <a:r>
              <a:rPr lang="ru-RU" i="1" dirty="0"/>
              <a:t>» </a:t>
            </a:r>
            <a:endParaRPr lang="ru-RU" dirty="0"/>
          </a:p>
          <a:p>
            <a:r>
              <a:rPr lang="ru-RU" b="1" dirty="0"/>
              <a:t>Номинация 2.5.</a:t>
            </a:r>
            <a:r>
              <a:rPr lang="ru-RU" i="1" dirty="0"/>
              <a:t> «Анимационная работа» </a:t>
            </a:r>
            <a:endParaRPr lang="ru-RU" dirty="0"/>
          </a:p>
          <a:p>
            <a:r>
              <a:rPr lang="ru-RU" b="1" dirty="0"/>
              <a:t>Номинация 2.6</a:t>
            </a:r>
            <a:r>
              <a:rPr lang="ru-RU" dirty="0"/>
              <a:t>. «</a:t>
            </a:r>
            <a:r>
              <a:rPr lang="ru-RU" i="1" dirty="0"/>
              <a:t>Мультфильм»</a:t>
            </a:r>
            <a:r>
              <a:rPr lang="ru-RU" dirty="0"/>
              <a:t> </a:t>
            </a:r>
          </a:p>
          <a:p>
            <a:r>
              <a:rPr lang="ru-RU" b="1" dirty="0"/>
              <a:t>Номинация 2.7. «</a:t>
            </a:r>
            <a:r>
              <a:rPr lang="en-US" i="1" dirty="0"/>
              <a:t>Scratch</a:t>
            </a:r>
            <a:r>
              <a:rPr lang="ru-RU" i="1" dirty="0"/>
              <a:t> и ПДД» </a:t>
            </a:r>
            <a:endParaRPr lang="ru-RU" dirty="0"/>
          </a:p>
          <a:p>
            <a:r>
              <a:rPr lang="ru-RU" b="1" dirty="0"/>
              <a:t>Номинация 2.8. «</a:t>
            </a:r>
            <a:r>
              <a:rPr lang="en-US" i="1" dirty="0"/>
              <a:t>DIY</a:t>
            </a:r>
            <a:r>
              <a:rPr lang="ru-RU" i="1" dirty="0"/>
              <a:t> Светофор</a:t>
            </a:r>
            <a:r>
              <a:rPr lang="ru-RU" i="1" dirty="0" smtClean="0"/>
              <a:t>»</a:t>
            </a:r>
          </a:p>
          <a:p>
            <a:pPr marL="0" indent="0">
              <a:buNone/>
            </a:pPr>
            <a:r>
              <a:rPr lang="ru-RU" i="1" dirty="0" smtClean="0"/>
              <a:t>Заявки принимаются </a:t>
            </a:r>
            <a:r>
              <a:rPr lang="ru-RU" u="sng" dirty="0" smtClean="0">
                <a:hlinkClick r:id="rId2"/>
              </a:rPr>
              <a:t>https</a:t>
            </a:r>
            <a:r>
              <a:rPr lang="ru-RU" u="sng" dirty="0">
                <a:hlinkClick r:id="rId2"/>
              </a:rPr>
              <a:t>://clck.ru/3EXsWm</a:t>
            </a:r>
            <a:r>
              <a:rPr lang="ru-RU" dirty="0"/>
              <a:t> до 13 декабря 2024 г.</a:t>
            </a: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726660" y="6211669"/>
            <a:ext cx="919534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положение опубликовано </a:t>
            </a:r>
            <a:r>
              <a:rPr lang="en-US" dirty="0">
                <a:hlinkClick r:id="rId3"/>
              </a:rPr>
              <a:t>https://</a:t>
            </a:r>
            <a:r>
              <a:rPr lang="ru-RU" dirty="0">
                <a:hlinkClick r:id="rId3"/>
              </a:rPr>
              <a:t>дворец22.рф/</a:t>
            </a:r>
            <a:r>
              <a:rPr lang="ru-RU" dirty="0" err="1">
                <a:hlinkClick r:id="rId3"/>
              </a:rPr>
              <a:t>положенияприказыписьма</a:t>
            </a:r>
            <a:r>
              <a:rPr lang="ru-RU" dirty="0" smtClean="0">
                <a:hlinkClick r:id="rId3"/>
              </a:rPr>
              <a:t>/</a:t>
            </a:r>
            <a:r>
              <a:rPr lang="en-US" dirty="0" smtClean="0"/>
              <a:t>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64294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i="1" dirty="0"/>
              <a:t>Методический фестиваль по безопасности дорожного движения</a:t>
            </a: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69268" y="864108"/>
            <a:ext cx="7315200" cy="2556425"/>
          </a:xfrm>
        </p:spPr>
        <p:txBody>
          <a:bodyPr>
            <a:normAutofit fontScale="62500" lnSpcReduction="20000"/>
          </a:bodyPr>
          <a:lstStyle/>
          <a:p>
            <a:pPr lvl="1"/>
            <a:r>
              <a:rPr lang="ru-RU" b="1" dirty="0"/>
              <a:t>краевая научно-практическая конференция </a:t>
            </a:r>
            <a:r>
              <a:rPr lang="ru-RU" dirty="0"/>
              <a:t>«Концепция успеха в развитии инновационных подходов к обучению детей основам безопасности дорожного движения в образовательных организаций Алтайского края: опыт, проблемы, перспективы»</a:t>
            </a:r>
          </a:p>
          <a:p>
            <a:pPr lvl="1"/>
            <a:r>
              <a:rPr lang="ru-RU" b="1" dirty="0"/>
              <a:t>методический марафон</a:t>
            </a:r>
            <a:r>
              <a:rPr lang="ru-RU" dirty="0"/>
              <a:t> «Алтайский край: детство </a:t>
            </a:r>
            <a:r>
              <a:rPr lang="ru-RU" dirty="0" err="1"/>
              <a:t>БезОпасности</a:t>
            </a:r>
            <a:r>
              <a:rPr lang="ru-RU" dirty="0" smtClean="0"/>
              <a:t>» очно 24.01.2025</a:t>
            </a:r>
            <a:endParaRPr lang="ru-RU" b="1" i="1" dirty="0"/>
          </a:p>
          <a:p>
            <a:pPr marL="0" indent="0">
              <a:buNone/>
            </a:pPr>
            <a:r>
              <a:rPr lang="ru-RU" dirty="0" smtClean="0"/>
              <a:t>Еженедельные </a:t>
            </a:r>
            <a:r>
              <a:rPr lang="ru-RU" dirty="0" err="1" smtClean="0"/>
              <a:t>вебинары</a:t>
            </a:r>
            <a:r>
              <a:rPr lang="ru-RU" dirty="0" smtClean="0"/>
              <a:t>: </a:t>
            </a:r>
          </a:p>
          <a:p>
            <a:pPr marL="0" indent="0">
              <a:buNone/>
            </a:pPr>
            <a:r>
              <a:rPr lang="ru-RU" dirty="0" smtClean="0"/>
              <a:t>26.11.2024</a:t>
            </a:r>
          </a:p>
          <a:p>
            <a:pPr marL="0" indent="0">
              <a:buNone/>
            </a:pPr>
            <a:r>
              <a:rPr lang="ru-RU" dirty="0" smtClean="0"/>
              <a:t>03.12.2024</a:t>
            </a:r>
          </a:p>
          <a:p>
            <a:pPr marL="0" indent="0">
              <a:buNone/>
            </a:pPr>
            <a:r>
              <a:rPr lang="ru-RU" dirty="0" smtClean="0"/>
              <a:t>10.12.2024</a:t>
            </a:r>
          </a:p>
          <a:p>
            <a:pPr marL="0" indent="0">
              <a:buNone/>
            </a:pPr>
            <a:r>
              <a:rPr lang="ru-RU" dirty="0" smtClean="0"/>
              <a:t>17.12.2024</a:t>
            </a:r>
          </a:p>
          <a:p>
            <a:pPr marL="0" indent="0">
              <a:buNone/>
            </a:pPr>
            <a:r>
              <a:rPr lang="ru-RU" u="sng" dirty="0" smtClean="0">
                <a:hlinkClick r:id="rId2"/>
              </a:rPr>
              <a:t>Подключение к </a:t>
            </a:r>
            <a:r>
              <a:rPr lang="ru-RU" u="sng" dirty="0" err="1" smtClean="0">
                <a:hlinkClick r:id="rId2"/>
              </a:rPr>
              <a:t>вебинарам</a:t>
            </a:r>
            <a:r>
              <a:rPr lang="ru-RU" u="sng" dirty="0" smtClean="0">
                <a:hlinkClick r:id="rId2"/>
              </a:rPr>
              <a:t> по ссылке https</a:t>
            </a:r>
            <a:r>
              <a:rPr lang="ru-RU" u="sng" dirty="0">
                <a:hlinkClick r:id="rId2"/>
              </a:rPr>
              <a:t>://clck.ru/3EfhgZ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89317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1"/>
            <a:r>
              <a:rPr lang="ru-RU" b="1" dirty="0" smtClean="0"/>
              <a:t>краевая научно-практическая конференция </a:t>
            </a:r>
            <a:r>
              <a:rPr lang="ru-RU" dirty="0" smtClean="0"/>
              <a:t>«Концепция успеха в развитии инновационных подходов к обучению детей основам безопасности дорожного движения в образовательных организаций Алтайского края: опыт, проблемы, перспективы»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69268" y="864108"/>
            <a:ext cx="7315200" cy="5680625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ru-RU" dirty="0" smtClean="0"/>
              <a:t>Прием заявок 18 </a:t>
            </a:r>
            <a:r>
              <a:rPr lang="ru-RU" dirty="0"/>
              <a:t>ноября 2024 г. – 10 января 2025 г</a:t>
            </a:r>
            <a:r>
              <a:rPr lang="ru-RU" dirty="0" smtClean="0"/>
              <a:t>. по темам:</a:t>
            </a:r>
          </a:p>
          <a:p>
            <a:r>
              <a:rPr lang="ru-RU" dirty="0"/>
              <a:t>Авторские программы, рабочая программа по обучению основам безопасного поведения на дороге.</a:t>
            </a:r>
          </a:p>
          <a:p>
            <a:r>
              <a:rPr lang="ru-RU" dirty="0"/>
              <a:t>Учебно-методическая разработка по профилактике детского дорожно-транспортного травматизма (урок, мастер-класс, классный час, занятие и т.п.).</a:t>
            </a:r>
          </a:p>
          <a:p>
            <a:r>
              <a:rPr lang="ru-RU" dirty="0"/>
              <a:t>Опыт организации внеклассной деятельности по обучению основам безопасного поведения на дороге (акции, </a:t>
            </a:r>
            <a:r>
              <a:rPr lang="ru-RU" dirty="0" err="1"/>
              <a:t>квесты</a:t>
            </a:r>
            <a:r>
              <a:rPr lang="ru-RU" dirty="0"/>
              <a:t>, соревнования, и т.п.).</a:t>
            </a:r>
          </a:p>
          <a:p>
            <a:r>
              <a:rPr lang="ru-RU" dirty="0"/>
              <a:t>Организация работы с родителями по вопросам профилактики детского дорожно-транспортного травматизма.</a:t>
            </a:r>
          </a:p>
          <a:p>
            <a:r>
              <a:rPr lang="ru-RU" dirty="0"/>
              <a:t>Интеграция изучения Правил дорожного движения и формирования культуры поведения на дороге в предметы общеобразовательного цикла и занятий творческих объединений.</a:t>
            </a:r>
          </a:p>
          <a:p>
            <a:r>
              <a:rPr lang="ru-RU" dirty="0"/>
              <a:t>Использование информационных технологий при обучении детей безопасному поведению на дорогах.</a:t>
            </a:r>
          </a:p>
          <a:p>
            <a:r>
              <a:rPr lang="ru-RU" dirty="0"/>
              <a:t>Опыт организации деятельности отряда ЮИД.</a:t>
            </a:r>
          </a:p>
          <a:p>
            <a:r>
              <a:rPr lang="ru-RU" dirty="0"/>
              <a:t>Опыт организации деятельности учебно-методического центра по профилактике детского дорожно-транспортного травматизма.</a:t>
            </a:r>
          </a:p>
          <a:p>
            <a:r>
              <a:rPr lang="ru-RU" dirty="0"/>
              <a:t>Разработка дидактических материалов по обучению транспортной культуре и подготовке к конкурсам (например, проведение минуток безопасности и пр.).</a:t>
            </a:r>
          </a:p>
          <a:p>
            <a:r>
              <a:rPr lang="ru-RU" dirty="0"/>
              <a:t>Привлечение социальных партнеров как ресурс деятельности отряда ЮИД.</a:t>
            </a:r>
          </a:p>
          <a:p>
            <a:r>
              <a:rPr lang="ru-RU" dirty="0"/>
              <a:t>Социальные проекты в области формирования транспортной культуры у участников дорожного движения.</a:t>
            </a:r>
          </a:p>
          <a:p>
            <a:r>
              <a:rPr lang="ru-RU" dirty="0" smtClean="0"/>
              <a:t>положение опубликовано </a:t>
            </a:r>
            <a:r>
              <a:rPr lang="en-US" dirty="0">
                <a:hlinkClick r:id="rId2"/>
              </a:rPr>
              <a:t>https://</a:t>
            </a:r>
            <a:r>
              <a:rPr lang="ru-RU" dirty="0">
                <a:hlinkClick r:id="rId2"/>
              </a:rPr>
              <a:t>дворец22.рф/</a:t>
            </a:r>
            <a:r>
              <a:rPr lang="ru-RU" dirty="0" err="1">
                <a:hlinkClick r:id="rId2"/>
              </a:rPr>
              <a:t>положенияприказыписьма</a:t>
            </a:r>
            <a:r>
              <a:rPr lang="ru-RU" dirty="0" smtClean="0">
                <a:hlinkClick r:id="rId2"/>
              </a:rPr>
              <a:t>/</a:t>
            </a:r>
            <a:r>
              <a:rPr lang="en-US" smtClean="0"/>
              <a:t>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813607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Мероприятия 2024-2025 учебного года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69268" y="1123837"/>
            <a:ext cx="7315200" cy="5120640"/>
          </a:xfrm>
        </p:spPr>
        <p:txBody>
          <a:bodyPr>
            <a:normAutofit fontScale="70000" lnSpcReduction="20000"/>
          </a:bodyPr>
          <a:lstStyle/>
          <a:p>
            <a:r>
              <a:rPr lang="ru-RU" dirty="0" smtClean="0"/>
              <a:t>Месячник безопасности дорожного движения (сентябрь)</a:t>
            </a:r>
          </a:p>
          <a:p>
            <a:r>
              <a:rPr lang="ru-RU" dirty="0" smtClean="0"/>
              <a:t>Единый день безопасности дорожного движения (18.09.224)</a:t>
            </a:r>
          </a:p>
          <a:p>
            <a:r>
              <a:rPr lang="ru-RU" dirty="0" smtClean="0"/>
              <a:t>Посвящение в пешеходы (сентябрь-октябрь)</a:t>
            </a:r>
          </a:p>
          <a:p>
            <a:r>
              <a:rPr lang="ru-RU" dirty="0" smtClean="0"/>
              <a:t>Посвящение в ЮИД </a:t>
            </a:r>
            <a:r>
              <a:rPr lang="ru-RU" dirty="0"/>
              <a:t>(сентябрь-октябрь)</a:t>
            </a:r>
          </a:p>
          <a:p>
            <a:r>
              <a:rPr lang="ru-RU" dirty="0" smtClean="0"/>
              <a:t>Всероссийская олимпиада «Безопасные дороги» на </a:t>
            </a:r>
            <a:r>
              <a:rPr lang="ru-RU" dirty="0" err="1" smtClean="0"/>
              <a:t>Учи.ру</a:t>
            </a:r>
            <a:r>
              <a:rPr lang="ru-RU" dirty="0" smtClean="0"/>
              <a:t> (сентябрь-октябрь)</a:t>
            </a:r>
          </a:p>
          <a:p>
            <a:r>
              <a:rPr lang="ru-RU" dirty="0" smtClean="0"/>
              <a:t>Всероссийский конкурс «Семейные старты безопасности» (сентябрь)</a:t>
            </a:r>
          </a:p>
          <a:p>
            <a:r>
              <a:rPr lang="ru-RU" dirty="0" smtClean="0"/>
              <a:t>Всероссийский конкурс «Лучший педагог по обучению основам безопасного поведения на дороге» (сентябрь)</a:t>
            </a:r>
          </a:p>
          <a:p>
            <a:r>
              <a:rPr lang="ru-RU" dirty="0" smtClean="0"/>
              <a:t>Всероссийская акция «Дружная семья ЮИД» (ноябрь)</a:t>
            </a:r>
          </a:p>
          <a:p>
            <a:r>
              <a:rPr lang="ru-RU" dirty="0" smtClean="0"/>
              <a:t>Международный день памяти жертв ДТП (17 ноября)</a:t>
            </a:r>
          </a:p>
          <a:p>
            <a:r>
              <a:rPr lang="ru-RU" dirty="0" smtClean="0"/>
              <a:t>Всероссийский форум «Я выбираю ЮИД»</a:t>
            </a:r>
          </a:p>
          <a:p>
            <a:r>
              <a:rPr lang="ru-RU" dirty="0" smtClean="0"/>
              <a:t>Всероссийский проект «</a:t>
            </a:r>
            <a:r>
              <a:rPr lang="ru-RU" dirty="0" err="1" smtClean="0"/>
              <a:t>Профессиия</a:t>
            </a:r>
            <a:r>
              <a:rPr lang="ru-RU" dirty="0" smtClean="0"/>
              <a:t> ЮИД» (ноябрь)</a:t>
            </a:r>
          </a:p>
          <a:p>
            <a:r>
              <a:rPr lang="ru-RU" dirty="0"/>
              <a:t>Методический </a:t>
            </a:r>
            <a:r>
              <a:rPr lang="ru-RU" dirty="0" err="1" smtClean="0"/>
              <a:t>менторинг</a:t>
            </a:r>
            <a:r>
              <a:rPr lang="ru-RU" dirty="0" smtClean="0"/>
              <a:t> (октябрь)</a:t>
            </a:r>
            <a:endParaRPr lang="ru-RU" dirty="0"/>
          </a:p>
          <a:p>
            <a:r>
              <a:rPr lang="ru-RU" dirty="0" smtClean="0"/>
              <a:t>Краевая конференция работников сферы дополнительного образования (октябрь)</a:t>
            </a:r>
          </a:p>
          <a:p>
            <a:r>
              <a:rPr lang="ru-RU" dirty="0" smtClean="0"/>
              <a:t>Краевой форум ЮИД (октябрь)</a:t>
            </a:r>
          </a:p>
          <a:p>
            <a:r>
              <a:rPr lang="ru-RU" dirty="0" smtClean="0"/>
              <a:t>Презентация лучшего опыта работу УМЦ ОБДД (октябрь)</a:t>
            </a:r>
          </a:p>
          <a:p>
            <a:pPr marL="0" indent="0">
              <a:buNone/>
            </a:pPr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31181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1"/>
            <a:ext cx="12192000" cy="847288"/>
          </a:xfrm>
        </p:spPr>
        <p:txBody>
          <a:bodyPr>
            <a:normAutofit/>
          </a:bodyPr>
          <a:lstStyle/>
          <a:p>
            <a:pPr algn="ctr"/>
            <a:r>
              <a:rPr lang="ru-RU" sz="5400" dirty="0" smtClean="0"/>
              <a:t>Участие школ в Дне памяти жертв в ДТП</a:t>
            </a:r>
            <a:endParaRPr lang="ru-RU" sz="5400" dirty="0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1804" y="474133"/>
            <a:ext cx="4706510" cy="2733350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98690" y="4516286"/>
            <a:ext cx="1623563" cy="1814036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13658" y="2125133"/>
            <a:ext cx="4734656" cy="276995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20177" y="4527437"/>
            <a:ext cx="1349705" cy="1809720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9138" y="4516286"/>
            <a:ext cx="2709552" cy="180523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39638" y="471578"/>
            <a:ext cx="2871832" cy="3841498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086"/>
          <a:stretch/>
        </p:blipFill>
        <p:spPr>
          <a:xfrm>
            <a:off x="8471958" y="3937364"/>
            <a:ext cx="3720042" cy="2399793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5266" y="2493485"/>
            <a:ext cx="2697068" cy="2022801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69521"/>
            <a:ext cx="2952607" cy="1967636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920116"/>
            <a:ext cx="1933943" cy="1450457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4133"/>
            <a:ext cx="4622334" cy="24459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43453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0340" y="2335401"/>
            <a:ext cx="2238495" cy="1678871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455" y="1"/>
            <a:ext cx="12183545" cy="813731"/>
          </a:xfrm>
        </p:spPr>
        <p:txBody>
          <a:bodyPr/>
          <a:lstStyle/>
          <a:p>
            <a:pPr algn="ctr"/>
            <a:r>
              <a:rPr lang="ru-RU" dirty="0" smtClean="0"/>
              <a:t>Акция «Дружная страна ЮИД»</a:t>
            </a:r>
            <a:endParaRPr lang="ru-RU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72624" y="805135"/>
            <a:ext cx="4698162" cy="2784731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5468" y="4337894"/>
            <a:ext cx="4226621" cy="202658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49879" y="4522427"/>
            <a:ext cx="2456064" cy="1842048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5379" y="3194508"/>
            <a:ext cx="4226621" cy="3169966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2179" y="2343036"/>
            <a:ext cx="4013200" cy="225742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9527" y="4014272"/>
            <a:ext cx="1762652" cy="2350202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54" y="818443"/>
            <a:ext cx="2197729" cy="2386672"/>
          </a:xfrm>
          <a:prstGeom prst="rect">
            <a:avLst/>
          </a:prstGeom>
        </p:spPr>
      </p:pic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7152" y="807836"/>
            <a:ext cx="3275472" cy="1549469"/>
          </a:xfr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9527" y="805136"/>
            <a:ext cx="2252595" cy="1543573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06454" y="2838553"/>
            <a:ext cx="2526797" cy="16838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82624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Мероприятия 2024-2025 учебного года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60802" y="864108"/>
            <a:ext cx="7315200" cy="5120640"/>
          </a:xfrm>
        </p:spPr>
        <p:txBody>
          <a:bodyPr>
            <a:normAutofit lnSpcReduction="10000"/>
          </a:bodyPr>
          <a:lstStyle/>
          <a:p>
            <a:r>
              <a:rPr lang="ru-RU" b="1" i="1" dirty="0" smtClean="0"/>
              <a:t>Всероссийский проект «Наставник ЮИД»</a:t>
            </a:r>
          </a:p>
          <a:p>
            <a:r>
              <a:rPr lang="ru-RU" b="1" i="1" dirty="0" smtClean="0"/>
              <a:t>Краевая акция «Засветись, Алтай!» (ноябрь-февраль)</a:t>
            </a:r>
          </a:p>
          <a:p>
            <a:r>
              <a:rPr lang="ru-RU" b="1" i="1" dirty="0"/>
              <a:t>Ёлка безопасности (онлайн декабрь)</a:t>
            </a:r>
          </a:p>
          <a:p>
            <a:r>
              <a:rPr lang="ru-RU" b="1" i="1" dirty="0"/>
              <a:t>Рыжая ёлка (ТЦ Пионер г. Барнаул)</a:t>
            </a:r>
          </a:p>
          <a:p>
            <a:r>
              <a:rPr lang="ru-RU" b="1" i="1" dirty="0"/>
              <a:t>ЮИД поздравляет друзей с Новым годом (декабрь)</a:t>
            </a:r>
            <a:endParaRPr lang="ru-RU" dirty="0"/>
          </a:p>
          <a:p>
            <a:r>
              <a:rPr lang="ru-RU" b="1" i="1" dirty="0" smtClean="0"/>
              <a:t>Краевой конкурс «ПДД-правила жизни» (ноябрь-декабрь)</a:t>
            </a:r>
          </a:p>
          <a:p>
            <a:r>
              <a:rPr lang="ru-RU" b="1" i="1" dirty="0" smtClean="0"/>
              <a:t>Методический фестиваль </a:t>
            </a:r>
            <a:r>
              <a:rPr lang="ru-RU" b="1" i="1" dirty="0"/>
              <a:t>по безопасности дорожного движения </a:t>
            </a:r>
            <a:r>
              <a:rPr lang="ru-RU" b="1" i="1" dirty="0" smtClean="0"/>
              <a:t> (ноябрь-январь)</a:t>
            </a:r>
          </a:p>
          <a:p>
            <a:pPr lvl="1"/>
            <a:r>
              <a:rPr lang="ru-RU" b="1" dirty="0"/>
              <a:t>краевая научно-практическая конференция </a:t>
            </a:r>
            <a:r>
              <a:rPr lang="ru-RU" dirty="0"/>
              <a:t>«Концепция успеха в развитии инновационных подходов к обучению детей основам безопасности дорожного движения в образовательных организаций Алтайского края: опыт, проблемы, перспективы</a:t>
            </a:r>
            <a:r>
              <a:rPr lang="ru-RU" dirty="0" smtClean="0"/>
              <a:t>»</a:t>
            </a:r>
          </a:p>
          <a:p>
            <a:pPr lvl="1"/>
            <a:r>
              <a:rPr lang="ru-RU" b="1" dirty="0"/>
              <a:t>методический марафон</a:t>
            </a:r>
            <a:r>
              <a:rPr lang="ru-RU" dirty="0"/>
              <a:t> «Алтайский край: детство </a:t>
            </a:r>
            <a:r>
              <a:rPr lang="ru-RU" dirty="0" err="1"/>
              <a:t>БезОпасности</a:t>
            </a:r>
            <a:r>
              <a:rPr lang="ru-RU" dirty="0" smtClean="0"/>
              <a:t>»</a:t>
            </a:r>
            <a:endParaRPr lang="ru-RU" b="1" i="1" dirty="0" smtClean="0"/>
          </a:p>
          <a:p>
            <a:r>
              <a:rPr lang="ru-RU" dirty="0" smtClean="0"/>
              <a:t>Краевой конкурс  «Сердце отдаю детям»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563050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Краевая акция «Засветись, Алтай</a:t>
            </a:r>
            <a:r>
              <a:rPr lang="ru-RU" b="1" dirty="0" smtClean="0"/>
              <a:t>!»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69268" y="864108"/>
            <a:ext cx="6908799" cy="2903559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ru-RU" dirty="0" smtClean="0"/>
              <a:t>ноябрь-февраль</a:t>
            </a:r>
          </a:p>
          <a:p>
            <a:pPr marL="0" indent="0">
              <a:buNone/>
            </a:pPr>
            <a:r>
              <a:rPr lang="ru-RU" dirty="0" smtClean="0"/>
              <a:t>Мастер-классы по созданию светоотражающих </a:t>
            </a:r>
            <a:r>
              <a:rPr lang="ru-RU" dirty="0" err="1" smtClean="0"/>
              <a:t>брелков</a:t>
            </a:r>
            <a:r>
              <a:rPr lang="ru-RU" dirty="0" smtClean="0"/>
              <a:t>, брошей</a:t>
            </a:r>
          </a:p>
          <a:p>
            <a:pPr marL="0" indent="0">
              <a:buNone/>
            </a:pPr>
            <a:r>
              <a:rPr lang="ru-RU" dirty="0" smtClean="0"/>
              <a:t>Выступления агитбригад</a:t>
            </a:r>
          </a:p>
          <a:p>
            <a:pPr marL="0" indent="0">
              <a:buNone/>
            </a:pPr>
            <a:r>
              <a:rPr lang="ru-RU" dirty="0" smtClean="0"/>
              <a:t>Родительский патруль  с темой выхода «Наличие светоотражающих элементов на верхней одежде младших школьников»</a:t>
            </a:r>
          </a:p>
          <a:p>
            <a:pPr marL="0" indent="0">
              <a:buNone/>
            </a:pPr>
            <a:r>
              <a:rPr lang="ru-RU" dirty="0" smtClean="0"/>
              <a:t>Родительские собрания</a:t>
            </a:r>
          </a:p>
          <a:p>
            <a:pPr marL="0" indent="0">
              <a:buNone/>
            </a:pPr>
            <a:r>
              <a:rPr lang="ru-RU" dirty="0" smtClean="0"/>
              <a:t>иные мероприятия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579290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i="1" dirty="0"/>
              <a:t>Ёлка </a:t>
            </a:r>
            <a:r>
              <a:rPr lang="ru-RU" sz="3200" b="1" i="1" dirty="0" smtClean="0"/>
              <a:t>безопасности</a:t>
            </a:r>
            <a:endParaRPr lang="ru-RU" sz="3200" b="1" i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69268" y="864108"/>
            <a:ext cx="7315200" cy="617559"/>
          </a:xfrm>
        </p:spPr>
        <p:txBody>
          <a:bodyPr/>
          <a:lstStyle/>
          <a:p>
            <a:r>
              <a:rPr lang="ru-RU" b="1" i="1" dirty="0" smtClean="0"/>
              <a:t>онлайн декабрь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3934" y="1481667"/>
            <a:ext cx="6434665" cy="45459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59990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/>
              <a:t>Рыжая </a:t>
            </a:r>
            <a:r>
              <a:rPr lang="ru-RU" b="1" i="1" dirty="0" smtClean="0"/>
              <a:t>ёлка</a:t>
            </a:r>
            <a:r>
              <a:rPr lang="ru-RU" b="1" i="1" dirty="0"/>
              <a:t/>
            </a:r>
            <a:br>
              <a:rPr lang="ru-RU" b="1" i="1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10001" y="423841"/>
            <a:ext cx="7315200" cy="964692"/>
          </a:xfrm>
        </p:spPr>
        <p:txBody>
          <a:bodyPr/>
          <a:lstStyle/>
          <a:p>
            <a:r>
              <a:rPr lang="ru-RU" b="1" i="1" dirty="0" smtClean="0"/>
              <a:t>ТЦ </a:t>
            </a:r>
            <a:r>
              <a:rPr lang="ru-RU" b="1" i="1" dirty="0"/>
              <a:t>Пионер г. </a:t>
            </a:r>
            <a:r>
              <a:rPr lang="ru-RU" b="1" i="1" dirty="0" smtClean="0"/>
              <a:t>Барнаул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43434" y="1123837"/>
            <a:ext cx="7397171" cy="49382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35960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/>
              <a:t>ЮИД поздравляет друзей с Новым </a:t>
            </a:r>
            <a:r>
              <a:rPr lang="ru-RU" b="1" i="1" dirty="0" smtClean="0"/>
              <a:t>годом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69268" y="864108"/>
            <a:ext cx="4902290" cy="4486825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b="1" i="1" dirty="0" smtClean="0"/>
              <a:t>Декабрь</a:t>
            </a:r>
          </a:p>
          <a:p>
            <a:pPr marL="0" indent="0">
              <a:buNone/>
            </a:pPr>
            <a:r>
              <a:rPr lang="ru-RU" b="1" i="1" dirty="0" smtClean="0"/>
              <a:t>Новогоднее чаепитие  ЮИД</a:t>
            </a:r>
          </a:p>
          <a:p>
            <a:pPr marL="0" indent="0">
              <a:buNone/>
            </a:pPr>
            <a:r>
              <a:rPr lang="ru-RU" b="1" i="1" dirty="0"/>
              <a:t>Новогодняя открытка </a:t>
            </a:r>
            <a:endParaRPr lang="ru-RU" dirty="0"/>
          </a:p>
          <a:p>
            <a:pPr marL="0" indent="0">
              <a:buNone/>
            </a:pPr>
            <a:endParaRPr lang="ru-RU" b="1" i="1" dirty="0" smtClean="0"/>
          </a:p>
          <a:p>
            <a:pPr marL="0" indent="0">
              <a:buNone/>
            </a:pPr>
            <a:r>
              <a:rPr lang="ru-RU" b="1" i="1" dirty="0" smtClean="0"/>
              <a:t>План проведения акции: </a:t>
            </a:r>
          </a:p>
          <a:p>
            <a:pPr marL="0" indent="0">
              <a:buNone/>
            </a:pPr>
            <a:r>
              <a:rPr lang="ru-RU" b="1" i="1" dirty="0" smtClean="0"/>
              <a:t>1) </a:t>
            </a:r>
            <a:r>
              <a:rPr lang="ru-RU" b="1" i="1" dirty="0"/>
              <a:t>до 25 ноября </a:t>
            </a:r>
            <a:r>
              <a:rPr lang="ru-RU" b="1" i="1" dirty="0" smtClean="0"/>
              <a:t>2024 </a:t>
            </a:r>
            <a:r>
              <a:rPr lang="ru-RU" dirty="0" smtClean="0"/>
              <a:t>подача заявку на участие команды ЮИД </a:t>
            </a:r>
            <a:r>
              <a:rPr lang="en-US" dirty="0" smtClean="0">
                <a:hlinkClick r:id="rId2"/>
              </a:rPr>
              <a:t>https</a:t>
            </a:r>
            <a:r>
              <a:rPr lang="en-US" dirty="0">
                <a:hlinkClick r:id="rId2"/>
              </a:rPr>
              <a:t>://</a:t>
            </a:r>
            <a:r>
              <a:rPr lang="en-US" dirty="0" smtClean="0">
                <a:hlinkClick r:id="rId2"/>
              </a:rPr>
              <a:t>clck.ru/3EhABw</a:t>
            </a:r>
            <a:endParaRPr lang="ru-RU" dirty="0" smtClean="0"/>
          </a:p>
          <a:p>
            <a:pPr marL="0" indent="0">
              <a:buNone/>
            </a:pPr>
            <a:r>
              <a:rPr lang="ru-RU" b="1" dirty="0" smtClean="0"/>
              <a:t>2) до 2 декабря </a:t>
            </a:r>
            <a:r>
              <a:rPr lang="ru-RU" dirty="0" smtClean="0"/>
              <a:t>распределение  пар отрядов ЮИД и обмен контактами</a:t>
            </a:r>
          </a:p>
          <a:p>
            <a:pPr marL="0" indent="0">
              <a:buNone/>
            </a:pPr>
            <a:r>
              <a:rPr lang="ru-RU" b="1" dirty="0" smtClean="0"/>
              <a:t>3) до 25 декабря </a:t>
            </a:r>
            <a:r>
              <a:rPr lang="ru-RU" dirty="0" smtClean="0"/>
              <a:t>проведение акции</a:t>
            </a:r>
          </a:p>
          <a:p>
            <a:pPr marL="0" indent="0">
              <a:buNone/>
            </a:pPr>
            <a:r>
              <a:rPr lang="ru-RU" b="1" dirty="0" smtClean="0"/>
              <a:t>4) до  28 декабря </a:t>
            </a:r>
            <a:r>
              <a:rPr lang="ru-RU" dirty="0" smtClean="0"/>
              <a:t>публикация материалов в социальной сети </a:t>
            </a:r>
            <a:r>
              <a:rPr lang="ru-RU" dirty="0" err="1" smtClean="0"/>
              <a:t>ВКонтакте</a:t>
            </a: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71558" y="864108"/>
            <a:ext cx="2743111" cy="36543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68109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Рама">
  <a:themeElements>
    <a:clrScheme name="Рама">
      <a:dk1>
        <a:srgbClr val="000000"/>
      </a:dk1>
      <a:lt1>
        <a:srgbClr val="FFFFFF"/>
      </a:lt1>
      <a:dk2>
        <a:srgbClr val="545454"/>
      </a:dk2>
      <a:lt2>
        <a:srgbClr val="BFBFBF"/>
      </a:lt2>
      <a:accent1>
        <a:srgbClr val="40BAD2"/>
      </a:accent1>
      <a:accent2>
        <a:srgbClr val="FAB900"/>
      </a:accent2>
      <a:accent3>
        <a:srgbClr val="90BB23"/>
      </a:accent3>
      <a:accent4>
        <a:srgbClr val="EE7008"/>
      </a:accent4>
      <a:accent5>
        <a:srgbClr val="1AB39F"/>
      </a:accent5>
      <a:accent6>
        <a:srgbClr val="D5393D"/>
      </a:accent6>
      <a:hlink>
        <a:srgbClr val="90BB23"/>
      </a:hlink>
      <a:folHlink>
        <a:srgbClr val="EE7008"/>
      </a:folHlink>
    </a:clrScheme>
    <a:fontScheme name="Рама">
      <a:majorFont>
        <a:latin typeface="Corbel" panose="020B0503020204020204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Рама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5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2700" h="25400" prst="coolSlant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20000"/>
                <a:lumMod val="102000"/>
              </a:schemeClr>
            </a:gs>
            <a:gs pos="48000">
              <a:schemeClr val="phClr">
                <a:tint val="98000"/>
                <a:shade val="90000"/>
                <a:satMod val="110000"/>
                <a:lumMod val="103000"/>
              </a:schemeClr>
            </a:gs>
            <a:gs pos="100000">
              <a:schemeClr val="phClr">
                <a:tint val="98000"/>
                <a:shade val="80000"/>
                <a:satMod val="10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rame" id="{F226E7A2-7162-461C-9490-D27D9DC04E43}" vid="{629A0216-3BBD-45C0-B63F-2683BEA18F6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TM03457475[[fn=Рамка]]</Template>
  <TotalTime>140</TotalTime>
  <Words>769</Words>
  <Application>Microsoft Office PowerPoint</Application>
  <PresentationFormat>Широкоэкранный</PresentationFormat>
  <Paragraphs>95</Paragraphs>
  <Slides>12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5" baseType="lpstr">
      <vt:lpstr>Corbel</vt:lpstr>
      <vt:lpstr>Wingdings 2</vt:lpstr>
      <vt:lpstr>Рама</vt:lpstr>
      <vt:lpstr>Профилактическая работа  по безопасности дорожного движения  в образовательных организациях  Алтайского края</vt:lpstr>
      <vt:lpstr>Мероприятия 2024-2025 учебного года</vt:lpstr>
      <vt:lpstr>Участие школ в Дне памяти жертв в ДТП</vt:lpstr>
      <vt:lpstr>Акция «Дружная страна ЮИД»</vt:lpstr>
      <vt:lpstr>Мероприятия 2024-2025 учебного года</vt:lpstr>
      <vt:lpstr>Краевая акция «Засветись, Алтай!» </vt:lpstr>
      <vt:lpstr>Ёлка безопасности</vt:lpstr>
      <vt:lpstr>Рыжая ёлка </vt:lpstr>
      <vt:lpstr>ЮИД поздравляет друзей с Новым годом </vt:lpstr>
      <vt:lpstr>Краевой конкурс «ПДД-правила жизни» </vt:lpstr>
      <vt:lpstr>Методический фестиваль по безопасности дорожного движения</vt:lpstr>
      <vt:lpstr>краевая научно-практическая конференция «Концепция успеха в развитии инновационных подходов к обучению детей основам безопасности дорожного движения в образовательных организаций Алтайского края: опыт, проблемы, перспективы»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Профилактическая работа  по безопасности дорожного движения  в образовательных организациях  Алтайского края</dc:title>
  <dc:creator>Учетная запись Майкрософт</dc:creator>
  <cp:lastModifiedBy>Учетная запись Майкрософт</cp:lastModifiedBy>
  <cp:revision>15</cp:revision>
  <dcterms:created xsi:type="dcterms:W3CDTF">2024-11-19T05:27:23Z</dcterms:created>
  <dcterms:modified xsi:type="dcterms:W3CDTF">2024-11-19T07:58:25Z</dcterms:modified>
</cp:coreProperties>
</file>